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59" r:id="rId6"/>
    <p:sldId id="260" r:id="rId7"/>
    <p:sldId id="261" r:id="rId8"/>
    <p:sldId id="268" r:id="rId9"/>
    <p:sldId id="264" r:id="rId10"/>
    <p:sldId id="262" r:id="rId11"/>
    <p:sldId id="263" r:id="rId12"/>
    <p:sldId id="276" r:id="rId13"/>
    <p:sldId id="271" r:id="rId14"/>
    <p:sldId id="265" r:id="rId15"/>
    <p:sldId id="266" r:id="rId16"/>
    <p:sldId id="267" r:id="rId17"/>
    <p:sldId id="269"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20" d="100"/>
          <a:sy n="20" d="100"/>
        </p:scale>
        <p:origin x="-2826" y="-11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B9055-4E7B-4A8B-9539-C400F8E74FD6}" type="datetimeFigureOut">
              <a:rPr lang="en-GB" smtClean="0"/>
              <a:pPr/>
              <a:t>19/09/2020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B00786-C610-4BF1-9A4B-6578AA39B40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B9055-4E7B-4A8B-9539-C400F8E74FD6}" type="datetimeFigureOut">
              <a:rPr lang="en-GB" smtClean="0"/>
              <a:pPr/>
              <a:t>19/09/2020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00786-C610-4BF1-9A4B-6578AA39B40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ustomervoice.microsoft.com/Pages/ResponsePage.aspx?id=NvkYmuiQxU--asEa8eSc6g-NqKCAUipGoe_luyiEaiZUMlE4NUVKRDZENzJGNUtNVEE5NVlXME9ETC4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file:///C:\Users\AVH\Downloads\England_Hockey_Advice_for_Participants_-_Step_4.pdf" TargetMode="External"/><Relationship Id="rId2" Type="http://schemas.openxmlformats.org/officeDocument/2006/relationships/hyperlink" Target="http://www.englandhockey.co.uk/page.asp?section=2633&amp;sectionTitle=Covid-19+Club+Suppor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992888" cy="2331690"/>
          </a:xfrm>
        </p:spPr>
        <p:txBody>
          <a:bodyPr>
            <a:noAutofit/>
          </a:bodyPr>
          <a:lstStyle/>
          <a:p>
            <a:r>
              <a:rPr lang="en-GB" sz="5400" b="1" dirty="0" smtClean="0">
                <a:solidFill>
                  <a:srgbClr val="7030A0"/>
                </a:solidFill>
              </a:rPr>
              <a:t>Wulfric Ladies Hockey Club</a:t>
            </a:r>
            <a:br>
              <a:rPr lang="en-GB" sz="5400" b="1" dirty="0" smtClean="0">
                <a:solidFill>
                  <a:srgbClr val="7030A0"/>
                </a:solidFill>
              </a:rPr>
            </a:br>
            <a:r>
              <a:rPr lang="en-GB" sz="5400" b="1" dirty="0" smtClean="0">
                <a:solidFill>
                  <a:srgbClr val="7030A0"/>
                </a:solidFill>
              </a:rPr>
              <a:t>2019/20 AGM and </a:t>
            </a:r>
            <a:r>
              <a:rPr lang="en-GB" sz="5400" b="1" dirty="0" err="1" smtClean="0">
                <a:solidFill>
                  <a:srgbClr val="7030A0"/>
                </a:solidFill>
              </a:rPr>
              <a:t>Covid</a:t>
            </a:r>
            <a:r>
              <a:rPr lang="en-GB" sz="5400" b="1" dirty="0" smtClean="0">
                <a:solidFill>
                  <a:srgbClr val="7030A0"/>
                </a:solidFill>
              </a:rPr>
              <a:t> return to hockey meeting.</a:t>
            </a:r>
            <a:endParaRPr lang="en-GB" sz="5400" b="1" dirty="0">
              <a:solidFill>
                <a:srgbClr val="7030A0"/>
              </a:solidFill>
            </a:endParaRPr>
          </a:p>
        </p:txBody>
      </p:sp>
      <p:sp>
        <p:nvSpPr>
          <p:cNvPr id="3" name="Subtitle 2"/>
          <p:cNvSpPr>
            <a:spLocks noGrp="1"/>
          </p:cNvSpPr>
          <p:nvPr>
            <p:ph type="subTitle" idx="1"/>
          </p:nvPr>
        </p:nvSpPr>
        <p:spPr>
          <a:xfrm>
            <a:off x="0" y="2420888"/>
            <a:ext cx="9144000" cy="4437112"/>
          </a:xfrm>
        </p:spPr>
        <p:txBody>
          <a:bodyPr>
            <a:normAutofit lnSpcReduction="10000"/>
          </a:bodyPr>
          <a:lstStyle/>
          <a:p>
            <a:r>
              <a:rPr lang="en-GB" b="1" u="sng" dirty="0" smtClean="0"/>
              <a:t>Agenda</a:t>
            </a:r>
          </a:p>
          <a:p>
            <a:pPr marL="514350" indent="-514350" algn="l">
              <a:buFont typeface="+mj-lt"/>
              <a:buAutoNum type="arabicPeriod"/>
            </a:pPr>
            <a:r>
              <a:rPr lang="en-GB" dirty="0" smtClean="0"/>
              <a:t>Captain’s Report and brief EHA resolution update</a:t>
            </a:r>
          </a:p>
          <a:p>
            <a:pPr marL="514350" indent="-514350" algn="l">
              <a:buFont typeface="+mj-lt"/>
              <a:buAutoNum type="arabicPeriod"/>
            </a:pPr>
            <a:r>
              <a:rPr lang="en-GB" dirty="0" smtClean="0"/>
              <a:t>Treasurer’s Report</a:t>
            </a:r>
          </a:p>
          <a:p>
            <a:pPr marL="514350" indent="-514350" algn="l">
              <a:buFont typeface="+mj-lt"/>
              <a:buAutoNum type="arabicPeriod"/>
            </a:pPr>
            <a:r>
              <a:rPr lang="en-GB" dirty="0" smtClean="0"/>
              <a:t>Fixture’s Report </a:t>
            </a:r>
          </a:p>
          <a:p>
            <a:pPr marL="514350" indent="-514350" algn="l">
              <a:buFont typeface="+mj-lt"/>
              <a:buAutoNum type="arabicPeriod"/>
            </a:pPr>
            <a:r>
              <a:rPr lang="en-GB" dirty="0" smtClean="0"/>
              <a:t>Election of officers</a:t>
            </a:r>
          </a:p>
          <a:p>
            <a:pPr marL="514350" indent="-514350" algn="l">
              <a:buFont typeface="+mj-lt"/>
              <a:buAutoNum type="arabicPeriod"/>
            </a:pPr>
            <a:r>
              <a:rPr lang="en-GB" dirty="0" smtClean="0"/>
              <a:t>COVID strategies for return to play</a:t>
            </a:r>
          </a:p>
          <a:p>
            <a:pPr marL="514350" indent="-514350" algn="l">
              <a:buFont typeface="+mj-lt"/>
              <a:buAutoNum type="arabicPeriod"/>
            </a:pPr>
            <a:r>
              <a:rPr lang="en-GB" dirty="0" smtClean="0"/>
              <a:t>Fixtures Secretary to update of fixtures</a:t>
            </a:r>
          </a:p>
          <a:p>
            <a:pPr marL="514350" indent="-514350" algn="l">
              <a:buFont typeface="+mj-lt"/>
              <a:buAutoNum type="arabicPeriod"/>
            </a:pPr>
            <a:r>
              <a:rPr lang="en-GB" dirty="0" smtClean="0"/>
              <a:t>Awards</a:t>
            </a:r>
          </a:p>
          <a:p>
            <a:pPr marL="514350" indent="-514350" algn="l">
              <a:buFont typeface="+mj-lt"/>
              <a:buAutoNum type="arabicPeriod"/>
            </a:pPr>
            <a:endParaRPr lang="en-GB" dirty="0" smtClean="0"/>
          </a:p>
          <a:p>
            <a:pPr marL="514350" indent="-514350" algn="l">
              <a:buFont typeface="+mj-lt"/>
              <a:buAutoNum type="arabicPeriod"/>
            </a:pPr>
            <a:endParaRPr lang="en-GB" dirty="0" smtClean="0"/>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050" name="Picture 2"/>
          <p:cNvPicPr>
            <a:picLocks noChangeAspect="1" noChangeArrowheads="1"/>
          </p:cNvPicPr>
          <p:nvPr/>
        </p:nvPicPr>
        <p:blipFill>
          <a:blip r:embed="rId2" cstate="print"/>
          <a:srcRect l="20750" t="23489" r="21693" b="9012"/>
          <a:stretch>
            <a:fillRect/>
          </a:stretch>
        </p:blipFill>
        <p:spPr bwMode="auto">
          <a:xfrm>
            <a:off x="-1" y="0"/>
            <a:ext cx="9173210" cy="57332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3074" name="Picture 2"/>
          <p:cNvPicPr>
            <a:picLocks noChangeAspect="1" noChangeArrowheads="1"/>
          </p:cNvPicPr>
          <p:nvPr/>
        </p:nvPicPr>
        <p:blipFill>
          <a:blip r:embed="rId2" cstate="print"/>
          <a:srcRect l="21303" t="19539" r="22247" b="13165"/>
          <a:stretch>
            <a:fillRect/>
          </a:stretch>
        </p:blipFill>
        <p:spPr bwMode="auto">
          <a:xfrm>
            <a:off x="6623" y="332656"/>
            <a:ext cx="9137377" cy="58052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https://i.emlfiles4.com/cmpimg/3/4/2/6/2/files/11754526_covid_infographic_match_day__training_guidancev2.png"/>
          <p:cNvPicPr>
            <a:picLocks noChangeAspect="1" noChangeArrowheads="1"/>
          </p:cNvPicPr>
          <p:nvPr/>
        </p:nvPicPr>
        <p:blipFill>
          <a:blip r:embed="rId2" cstate="print"/>
          <a:srcRect l="50886" t="11984" r="3407" b="24344"/>
          <a:stretch>
            <a:fillRect/>
          </a:stretch>
        </p:blipFill>
        <p:spPr bwMode="auto">
          <a:xfrm>
            <a:off x="1043608" y="0"/>
            <a:ext cx="3129596" cy="6165304"/>
          </a:xfrm>
          <a:prstGeom prst="rect">
            <a:avLst/>
          </a:prstGeom>
          <a:noFill/>
        </p:spPr>
      </p:pic>
      <p:pic>
        <p:nvPicPr>
          <p:cNvPr id="5" name="Picture 2" descr="https://i.emlfiles4.com/cmpimg/3/4/2/6/2/files/11754526_covid_infographic_match_day__training_guidancev2.png"/>
          <p:cNvPicPr>
            <a:picLocks noChangeAspect="1" noChangeArrowheads="1"/>
          </p:cNvPicPr>
          <p:nvPr/>
        </p:nvPicPr>
        <p:blipFill>
          <a:blip r:embed="rId2" cstate="print"/>
          <a:srcRect l="3882" t="11984" r="50411" b="12385"/>
          <a:stretch>
            <a:fillRect/>
          </a:stretch>
        </p:blipFill>
        <p:spPr bwMode="auto">
          <a:xfrm>
            <a:off x="5652120" y="0"/>
            <a:ext cx="2664296" cy="623445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GB" b="1" dirty="0" smtClean="0">
                <a:solidFill>
                  <a:srgbClr val="7030A0"/>
                </a:solidFill>
              </a:rPr>
              <a:t>Fixtures</a:t>
            </a:r>
            <a:endParaRPr lang="en-GB" b="1" dirty="0">
              <a:solidFill>
                <a:srgbClr val="7030A0"/>
              </a:solidFill>
            </a:endParaRPr>
          </a:p>
        </p:txBody>
      </p:sp>
      <p:sp>
        <p:nvSpPr>
          <p:cNvPr id="3" name="Content Placeholder 2"/>
          <p:cNvSpPr>
            <a:spLocks noGrp="1"/>
          </p:cNvSpPr>
          <p:nvPr>
            <p:ph idx="1"/>
          </p:nvPr>
        </p:nvSpPr>
        <p:spPr>
          <a:xfrm>
            <a:off x="457200" y="980728"/>
            <a:ext cx="8229600" cy="5145435"/>
          </a:xfrm>
        </p:spPr>
        <p:txBody>
          <a:bodyPr>
            <a:normAutofit/>
          </a:bodyPr>
          <a:lstStyle/>
          <a:p>
            <a:r>
              <a:rPr lang="en-GB" dirty="0" smtClean="0">
                <a:solidFill>
                  <a:srgbClr val="7030A0"/>
                </a:solidFill>
              </a:rPr>
              <a:t>We have been given 10am or 1pm slots for all our games this year</a:t>
            </a:r>
          </a:p>
          <a:p>
            <a:r>
              <a:rPr lang="en-GB" dirty="0" smtClean="0">
                <a:solidFill>
                  <a:srgbClr val="7030A0"/>
                </a:solidFill>
              </a:rPr>
              <a:t>We need to be flexible with regards to playing matches on Sunday / reversing fixtures and as a last resort on a weekday</a:t>
            </a:r>
          </a:p>
          <a:p>
            <a:pPr lvl="1"/>
            <a:r>
              <a:rPr lang="en-GB" sz="2000" dirty="0" smtClean="0">
                <a:solidFill>
                  <a:srgbClr val="7030A0"/>
                </a:solidFill>
              </a:rPr>
              <a:t>This is mainly due to teams using school facilities and the 72 hour rule and schools not wanting to employ cleaners over weekends.</a:t>
            </a:r>
          </a:p>
          <a:p>
            <a:r>
              <a:rPr lang="en-GB" dirty="0" smtClean="0">
                <a:solidFill>
                  <a:srgbClr val="7030A0"/>
                </a:solidFill>
              </a:rPr>
              <a:t>No refreshments at the moment</a:t>
            </a:r>
          </a:p>
          <a:p>
            <a:pPr lvl="1"/>
            <a:r>
              <a:rPr lang="en-GB" dirty="0" smtClean="0">
                <a:solidFill>
                  <a:srgbClr val="7030A0"/>
                </a:solidFill>
              </a:rPr>
              <a:t>This is so we reduce the amount of time spent together and therefore the risk of infection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GB" b="1" dirty="0" smtClean="0">
                <a:solidFill>
                  <a:srgbClr val="7030A0"/>
                </a:solidFill>
              </a:rPr>
              <a:t>Wulfric main points – before play</a:t>
            </a:r>
            <a:endParaRPr lang="en-GB" b="1" dirty="0">
              <a:solidFill>
                <a:srgbClr val="7030A0"/>
              </a:solidFill>
            </a:endParaRPr>
          </a:p>
        </p:txBody>
      </p:sp>
      <p:sp>
        <p:nvSpPr>
          <p:cNvPr id="3" name="Content Placeholder 2"/>
          <p:cNvSpPr>
            <a:spLocks noGrp="1"/>
          </p:cNvSpPr>
          <p:nvPr>
            <p:ph idx="1"/>
          </p:nvPr>
        </p:nvSpPr>
        <p:spPr>
          <a:xfrm>
            <a:off x="0" y="1052736"/>
            <a:ext cx="9144000" cy="5805264"/>
          </a:xfrm>
        </p:spPr>
        <p:txBody>
          <a:bodyPr>
            <a:normAutofit fontScale="92500" lnSpcReduction="10000"/>
          </a:bodyPr>
          <a:lstStyle/>
          <a:p>
            <a:pPr marL="514350" indent="-514350">
              <a:buFont typeface="+mj-lt"/>
              <a:buAutoNum type="arabicPeriod"/>
            </a:pPr>
            <a:r>
              <a:rPr lang="en-GB" dirty="0" smtClean="0">
                <a:solidFill>
                  <a:srgbClr val="7030A0"/>
                </a:solidFill>
              </a:rPr>
              <a:t>Arrive in your kit and bring minimal extra things with you – Dug outs might not be available </a:t>
            </a:r>
          </a:p>
          <a:p>
            <a:pPr marL="514350" indent="-514350">
              <a:buFont typeface="+mj-lt"/>
              <a:buAutoNum type="arabicPeriod"/>
            </a:pPr>
            <a:r>
              <a:rPr lang="en-GB" dirty="0" smtClean="0">
                <a:solidFill>
                  <a:srgbClr val="7030A0"/>
                </a:solidFill>
              </a:rPr>
              <a:t>Hand gel before entry to the playing field</a:t>
            </a:r>
          </a:p>
          <a:p>
            <a:pPr marL="514350" indent="-514350">
              <a:buFont typeface="+mj-lt"/>
              <a:buAutoNum type="arabicPeriod"/>
            </a:pPr>
            <a:r>
              <a:rPr lang="en-GB" dirty="0" smtClean="0">
                <a:solidFill>
                  <a:srgbClr val="7030A0"/>
                </a:solidFill>
              </a:rPr>
              <a:t>One person designated to get balls out and in the crate (hand gel before touching please) use your stick whenever sensible</a:t>
            </a:r>
          </a:p>
          <a:p>
            <a:pPr marL="514350" indent="-514350">
              <a:buFont typeface="+mj-lt"/>
              <a:buAutoNum type="arabicPeriod"/>
            </a:pPr>
            <a:r>
              <a:rPr lang="en-GB" dirty="0" smtClean="0">
                <a:solidFill>
                  <a:srgbClr val="7030A0"/>
                </a:solidFill>
              </a:rPr>
              <a:t>KEEP 2M away during team talk / warm up (2 stick lengths)</a:t>
            </a:r>
          </a:p>
          <a:p>
            <a:pPr marL="514350" indent="-514350">
              <a:buFont typeface="+mj-lt"/>
              <a:buAutoNum type="arabicPeriod"/>
            </a:pPr>
            <a:r>
              <a:rPr lang="en-GB" dirty="0" smtClean="0">
                <a:solidFill>
                  <a:srgbClr val="7030A0"/>
                </a:solidFill>
              </a:rPr>
              <a:t>Avoid touching gates, fences, goal posts etc</a:t>
            </a:r>
          </a:p>
          <a:p>
            <a:pPr marL="514350" indent="-514350">
              <a:buFont typeface="+mj-lt"/>
              <a:buAutoNum type="arabicPeriod"/>
            </a:pPr>
            <a:r>
              <a:rPr lang="en-GB" dirty="0" smtClean="0">
                <a:solidFill>
                  <a:srgbClr val="7030A0"/>
                </a:solidFill>
              </a:rPr>
              <a:t>One person to help GK kit up wearing a face mask and hand gel before / after – same person at end of match please</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GB" b="1" dirty="0" smtClean="0">
                <a:solidFill>
                  <a:srgbClr val="7030A0"/>
                </a:solidFill>
              </a:rPr>
              <a:t>Wulfric main points– during play</a:t>
            </a:r>
            <a:endParaRPr lang="en-GB" b="1" dirty="0">
              <a:solidFill>
                <a:srgbClr val="7030A0"/>
              </a:solidFill>
            </a:endParaRPr>
          </a:p>
        </p:txBody>
      </p:sp>
      <p:sp>
        <p:nvSpPr>
          <p:cNvPr id="3" name="Content Placeholder 2"/>
          <p:cNvSpPr>
            <a:spLocks noGrp="1"/>
          </p:cNvSpPr>
          <p:nvPr>
            <p:ph idx="1"/>
          </p:nvPr>
        </p:nvSpPr>
        <p:spPr>
          <a:xfrm>
            <a:off x="0" y="1052736"/>
            <a:ext cx="9144000" cy="5805264"/>
          </a:xfrm>
        </p:spPr>
        <p:txBody>
          <a:bodyPr>
            <a:normAutofit fontScale="92500" lnSpcReduction="10000"/>
          </a:bodyPr>
          <a:lstStyle/>
          <a:p>
            <a:pPr marL="514350" indent="-514350">
              <a:buFont typeface="+mj-lt"/>
              <a:buAutoNum type="arabicPeriod"/>
            </a:pPr>
            <a:r>
              <a:rPr lang="en-GB" dirty="0" smtClean="0">
                <a:solidFill>
                  <a:srgbClr val="7030A0"/>
                </a:solidFill>
              </a:rPr>
              <a:t>No touching in celebration etc</a:t>
            </a:r>
          </a:p>
          <a:p>
            <a:pPr marL="514350" indent="-514350">
              <a:buFont typeface="+mj-lt"/>
              <a:buAutoNum type="arabicPeriod"/>
            </a:pPr>
            <a:r>
              <a:rPr lang="en-GB" dirty="0" smtClean="0">
                <a:solidFill>
                  <a:srgbClr val="7030A0"/>
                </a:solidFill>
              </a:rPr>
              <a:t>‘Handle’ balls with sticks not hands</a:t>
            </a:r>
          </a:p>
          <a:p>
            <a:pPr marL="514350" indent="-514350">
              <a:buFont typeface="+mj-lt"/>
              <a:buAutoNum type="arabicPeriod"/>
            </a:pPr>
            <a:r>
              <a:rPr lang="en-GB" dirty="0" smtClean="0">
                <a:solidFill>
                  <a:srgbClr val="7030A0"/>
                </a:solidFill>
              </a:rPr>
              <a:t>Avoid shouting if possible</a:t>
            </a:r>
          </a:p>
          <a:p>
            <a:pPr marL="514350" indent="-514350">
              <a:buFont typeface="+mj-lt"/>
              <a:buAutoNum type="arabicPeriod"/>
            </a:pPr>
            <a:r>
              <a:rPr lang="en-GB" dirty="0" smtClean="0">
                <a:solidFill>
                  <a:srgbClr val="7030A0"/>
                </a:solidFill>
              </a:rPr>
              <a:t>Stay 2m away from people at corners, free hits etc and if umpire is talking to you and half time</a:t>
            </a:r>
          </a:p>
          <a:p>
            <a:pPr marL="514350" indent="-514350">
              <a:buFont typeface="+mj-lt"/>
              <a:buAutoNum type="arabicPeriod"/>
            </a:pPr>
            <a:r>
              <a:rPr lang="en-GB" dirty="0" smtClean="0">
                <a:solidFill>
                  <a:srgbClr val="7030A0"/>
                </a:solidFill>
              </a:rPr>
              <a:t>Hand gel to be used by all at half time kept with masks behind goals</a:t>
            </a:r>
          </a:p>
          <a:p>
            <a:pPr marL="514350" indent="-514350">
              <a:buFont typeface="+mj-lt"/>
              <a:buAutoNum type="arabicPeriod"/>
            </a:pPr>
            <a:r>
              <a:rPr lang="en-GB" dirty="0" smtClean="0">
                <a:solidFill>
                  <a:srgbClr val="7030A0"/>
                </a:solidFill>
              </a:rPr>
              <a:t>Face masks to be worn by only one person per game or wiped down between people if needed with antibacterial wipes</a:t>
            </a:r>
          </a:p>
          <a:p>
            <a:pPr marL="514350" indent="-514350">
              <a:buFont typeface="+mj-lt"/>
              <a:buAutoNum type="arabicPeriod"/>
            </a:pPr>
            <a:r>
              <a:rPr lang="en-GB" dirty="0" smtClean="0">
                <a:solidFill>
                  <a:srgbClr val="7030A0"/>
                </a:solidFill>
              </a:rPr>
              <a:t>Personal water bottles named and collected/returned to side line by individuals</a:t>
            </a:r>
          </a:p>
          <a:p>
            <a:pPr marL="514350" indent="-514350">
              <a:buFont typeface="+mj-lt"/>
              <a:buAutoNum type="arabicPeriod"/>
            </a:pPr>
            <a:endParaRPr lang="en-GB" dirty="0" smtClean="0">
              <a:solidFill>
                <a:srgbClr val="7030A0"/>
              </a:solidFill>
            </a:endParaRPr>
          </a:p>
          <a:p>
            <a:pPr marL="514350" indent="-514350">
              <a:buFont typeface="+mj-lt"/>
              <a:buAutoNum type="arabicPeriod"/>
            </a:pPr>
            <a:endParaRPr lang="en-GB" dirty="0">
              <a:solidFill>
                <a:srgbClr val="7030A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36712"/>
          </a:xfrm>
        </p:spPr>
        <p:txBody>
          <a:bodyPr/>
          <a:lstStyle/>
          <a:p>
            <a:pPr algn="l"/>
            <a:r>
              <a:rPr lang="en-GB" b="1" dirty="0" smtClean="0">
                <a:solidFill>
                  <a:srgbClr val="7030A0"/>
                </a:solidFill>
              </a:rPr>
              <a:t>Wulfric main points - After play</a:t>
            </a:r>
            <a:endParaRPr lang="en-GB" b="1" dirty="0">
              <a:solidFill>
                <a:srgbClr val="7030A0"/>
              </a:solidFill>
            </a:endParaRPr>
          </a:p>
        </p:txBody>
      </p:sp>
      <p:sp>
        <p:nvSpPr>
          <p:cNvPr id="3" name="Content Placeholder 2"/>
          <p:cNvSpPr>
            <a:spLocks noGrp="1"/>
          </p:cNvSpPr>
          <p:nvPr>
            <p:ph idx="1"/>
          </p:nvPr>
        </p:nvSpPr>
        <p:spPr>
          <a:xfrm>
            <a:off x="179512" y="764704"/>
            <a:ext cx="8517632" cy="4669979"/>
          </a:xfrm>
        </p:spPr>
        <p:txBody>
          <a:bodyPr>
            <a:normAutofit/>
          </a:bodyPr>
          <a:lstStyle/>
          <a:p>
            <a:pPr marL="514350" indent="-514350">
              <a:buFont typeface="+mj-lt"/>
              <a:buAutoNum type="arabicPeriod"/>
            </a:pPr>
            <a:r>
              <a:rPr lang="en-GB" sz="2800" dirty="0" smtClean="0">
                <a:solidFill>
                  <a:srgbClr val="7030A0"/>
                </a:solidFill>
              </a:rPr>
              <a:t>Stick taps not hand shakes (hand up and thank you to umpire)</a:t>
            </a:r>
          </a:p>
          <a:p>
            <a:pPr marL="514350" indent="-514350">
              <a:buFont typeface="+mj-lt"/>
              <a:buAutoNum type="arabicPeriod"/>
            </a:pPr>
            <a:r>
              <a:rPr lang="en-GB" sz="2800" dirty="0" smtClean="0">
                <a:solidFill>
                  <a:srgbClr val="7030A0"/>
                </a:solidFill>
              </a:rPr>
              <a:t>Over 2m away during 3 cheers (shouting)</a:t>
            </a:r>
          </a:p>
          <a:p>
            <a:pPr marL="514350" indent="-514350">
              <a:buFont typeface="+mj-lt"/>
              <a:buAutoNum type="arabicPeriod"/>
            </a:pPr>
            <a:r>
              <a:rPr lang="en-GB" sz="2800" dirty="0" smtClean="0">
                <a:solidFill>
                  <a:srgbClr val="7030A0"/>
                </a:solidFill>
              </a:rPr>
              <a:t>2m at team talks / sheet signing etc or face masks used if you need to get closer</a:t>
            </a:r>
          </a:p>
          <a:p>
            <a:pPr marL="514350" indent="-514350">
              <a:buFont typeface="+mj-lt"/>
              <a:buAutoNum type="arabicPeriod"/>
            </a:pPr>
            <a:r>
              <a:rPr lang="en-GB" sz="2800" dirty="0" smtClean="0">
                <a:solidFill>
                  <a:srgbClr val="7030A0"/>
                </a:solidFill>
              </a:rPr>
              <a:t>Bank transfers  - JESS CAN YOU CONFIRM DETAILS ON THE GROUP PLEASE</a:t>
            </a:r>
          </a:p>
          <a:p>
            <a:pPr marL="514350" indent="-514350">
              <a:buFont typeface="+mj-lt"/>
              <a:buAutoNum type="arabicPeriod"/>
            </a:pPr>
            <a:r>
              <a:rPr lang="en-GB" sz="2800" dirty="0" smtClean="0">
                <a:solidFill>
                  <a:srgbClr val="7030A0"/>
                </a:solidFill>
              </a:rPr>
              <a:t>Hand gel on exit from playing field</a:t>
            </a:r>
          </a:p>
          <a:p>
            <a:pPr marL="514350" indent="-514350">
              <a:buFont typeface="+mj-lt"/>
              <a:buAutoNum type="arabicPeriod"/>
            </a:pPr>
            <a:endParaRPr lang="en-GB" sz="2800" dirty="0" smtClean="0">
              <a:solidFill>
                <a:srgbClr val="7030A0"/>
              </a:solidFill>
            </a:endParaRPr>
          </a:p>
          <a:p>
            <a:pPr marL="514350" indent="-514350">
              <a:buFont typeface="+mj-lt"/>
              <a:buAutoNum type="arabicPeriod"/>
            </a:pPr>
            <a:endParaRPr lang="en-GB" sz="2800" dirty="0">
              <a:solidFill>
                <a:srgbClr val="7030A0"/>
              </a:solidFill>
            </a:endParaRPr>
          </a:p>
        </p:txBody>
      </p:sp>
      <p:pic>
        <p:nvPicPr>
          <p:cNvPr id="4" name="Picture 2"/>
          <p:cNvPicPr>
            <a:picLocks noChangeAspect="1" noChangeArrowheads="1"/>
          </p:cNvPicPr>
          <p:nvPr/>
        </p:nvPicPr>
        <p:blipFill>
          <a:blip r:embed="rId2" cstate="print"/>
          <a:srcRect l="21303" t="64614" r="22247" b="13165"/>
          <a:stretch>
            <a:fillRect/>
          </a:stretch>
        </p:blipFill>
        <p:spPr bwMode="auto">
          <a:xfrm>
            <a:off x="0" y="4941168"/>
            <a:ext cx="9137377" cy="19168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smtClean="0">
                <a:solidFill>
                  <a:srgbClr val="7030A0"/>
                </a:solidFill>
              </a:rPr>
              <a:t>Participation Agreement</a:t>
            </a:r>
            <a:endParaRPr lang="en-GB" b="1" dirty="0">
              <a:solidFill>
                <a:srgbClr val="7030A0"/>
              </a:solidFill>
            </a:endParaRPr>
          </a:p>
        </p:txBody>
      </p:sp>
      <p:sp>
        <p:nvSpPr>
          <p:cNvPr id="3" name="Content Placeholder 2"/>
          <p:cNvSpPr>
            <a:spLocks noGrp="1"/>
          </p:cNvSpPr>
          <p:nvPr>
            <p:ph idx="1"/>
          </p:nvPr>
        </p:nvSpPr>
        <p:spPr/>
        <p:txBody>
          <a:bodyPr>
            <a:normAutofit lnSpcReduction="10000"/>
          </a:bodyPr>
          <a:lstStyle/>
          <a:p>
            <a:r>
              <a:rPr lang="en-GB" dirty="0" smtClean="0">
                <a:solidFill>
                  <a:srgbClr val="7030A0"/>
                </a:solidFill>
              </a:rPr>
              <a:t>Please follow the link below and read it carefully. You will find our team at question 7 under additional clubs</a:t>
            </a:r>
          </a:p>
          <a:p>
            <a:endParaRPr lang="en-GB" dirty="0" smtClean="0">
              <a:hlinkClick r:id="rId2"/>
            </a:endParaRPr>
          </a:p>
          <a:p>
            <a:pPr algn="ctr">
              <a:buNone/>
            </a:pPr>
            <a:r>
              <a:rPr lang="en-GB" dirty="0" smtClean="0">
                <a:hlinkClick r:id="rId2"/>
              </a:rPr>
              <a:t>Link to participation agreement</a:t>
            </a:r>
            <a:endParaRPr lang="en-GB" dirty="0" smtClean="0"/>
          </a:p>
          <a:p>
            <a:endParaRPr lang="en-GB" dirty="0"/>
          </a:p>
          <a:p>
            <a:r>
              <a:rPr lang="en-GB" dirty="0" smtClean="0">
                <a:solidFill>
                  <a:srgbClr val="7030A0"/>
                </a:solidFill>
              </a:rPr>
              <a:t>I will be able to see who has done it before selection can happen you will need to do it before 1</a:t>
            </a:r>
            <a:r>
              <a:rPr lang="en-GB" baseline="30000" dirty="0" smtClean="0">
                <a:solidFill>
                  <a:srgbClr val="7030A0"/>
                </a:solidFill>
              </a:rPr>
              <a:t>st</a:t>
            </a:r>
            <a:r>
              <a:rPr lang="en-GB" dirty="0" smtClean="0">
                <a:solidFill>
                  <a:srgbClr val="7030A0"/>
                </a:solidFill>
              </a:rPr>
              <a:t> Oct please.</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smtClean="0">
                <a:solidFill>
                  <a:srgbClr val="7030A0"/>
                </a:solidFill>
              </a:rPr>
              <a:t>First Game</a:t>
            </a:r>
            <a:endParaRPr lang="en-GB" b="1" dirty="0">
              <a:solidFill>
                <a:srgbClr val="7030A0"/>
              </a:solidFill>
            </a:endParaRPr>
          </a:p>
        </p:txBody>
      </p:sp>
      <p:sp>
        <p:nvSpPr>
          <p:cNvPr id="3" name="Content Placeholder 2"/>
          <p:cNvSpPr>
            <a:spLocks noGrp="1"/>
          </p:cNvSpPr>
          <p:nvPr>
            <p:ph idx="1"/>
          </p:nvPr>
        </p:nvSpPr>
        <p:spPr/>
        <p:txBody>
          <a:bodyPr/>
          <a:lstStyle/>
          <a:p>
            <a:endParaRPr lang="en-GB" dirty="0" smtClean="0">
              <a:solidFill>
                <a:srgbClr val="7030A0"/>
              </a:solidFill>
            </a:endParaRPr>
          </a:p>
          <a:p>
            <a:r>
              <a:rPr lang="en-GB" dirty="0" smtClean="0">
                <a:solidFill>
                  <a:srgbClr val="7030A0"/>
                </a:solidFill>
              </a:rPr>
              <a:t>Derby 4ths SUNDAY 4</a:t>
            </a:r>
            <a:r>
              <a:rPr lang="en-GB" baseline="30000" dirty="0" smtClean="0">
                <a:solidFill>
                  <a:srgbClr val="7030A0"/>
                </a:solidFill>
              </a:rPr>
              <a:t>th</a:t>
            </a:r>
            <a:r>
              <a:rPr lang="en-GB" dirty="0" smtClean="0">
                <a:solidFill>
                  <a:srgbClr val="7030A0"/>
                </a:solidFill>
              </a:rPr>
              <a:t> October at </a:t>
            </a:r>
            <a:r>
              <a:rPr lang="en-GB" dirty="0" err="1" smtClean="0">
                <a:solidFill>
                  <a:srgbClr val="7030A0"/>
                </a:solidFill>
              </a:rPr>
              <a:t>Moorways</a:t>
            </a:r>
            <a:r>
              <a:rPr lang="en-GB" dirty="0" smtClean="0">
                <a:solidFill>
                  <a:srgbClr val="7030A0"/>
                </a:solidFill>
              </a:rPr>
              <a:t> time TBC !!</a:t>
            </a:r>
            <a:endParaRPr lang="en-GB" dirty="0">
              <a:solidFill>
                <a:srgbClr val="7030A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GB" b="1" dirty="0" smtClean="0">
                <a:solidFill>
                  <a:srgbClr val="7030A0"/>
                </a:solidFill>
              </a:rPr>
              <a:t>Questions that came up at AGM</a:t>
            </a:r>
            <a:endParaRPr lang="en-GB" b="1" dirty="0">
              <a:solidFill>
                <a:srgbClr val="7030A0"/>
              </a:solidFill>
            </a:endParaRPr>
          </a:p>
        </p:txBody>
      </p:sp>
      <p:sp>
        <p:nvSpPr>
          <p:cNvPr id="3" name="Content Placeholder 2"/>
          <p:cNvSpPr>
            <a:spLocks noGrp="1"/>
          </p:cNvSpPr>
          <p:nvPr>
            <p:ph idx="1"/>
          </p:nvPr>
        </p:nvSpPr>
        <p:spPr>
          <a:xfrm>
            <a:off x="0" y="980728"/>
            <a:ext cx="8686800" cy="5877272"/>
          </a:xfrm>
        </p:spPr>
        <p:txBody>
          <a:bodyPr>
            <a:normAutofit lnSpcReduction="10000"/>
          </a:bodyPr>
          <a:lstStyle/>
          <a:p>
            <a:r>
              <a:rPr lang="en-GB" dirty="0" smtClean="0">
                <a:solidFill>
                  <a:srgbClr val="7030A0"/>
                </a:solidFill>
              </a:rPr>
              <a:t>What will happen if local lockdowns occur?</a:t>
            </a:r>
          </a:p>
          <a:p>
            <a:pPr lvl="1"/>
            <a:r>
              <a:rPr lang="en-GB" dirty="0" smtClean="0">
                <a:solidFill>
                  <a:srgbClr val="7030A0"/>
                </a:solidFill>
              </a:rPr>
              <a:t>Home venue / town</a:t>
            </a:r>
          </a:p>
          <a:p>
            <a:pPr lvl="2"/>
            <a:r>
              <a:rPr lang="en-GB" dirty="0" smtClean="0">
                <a:solidFill>
                  <a:srgbClr val="7030A0"/>
                </a:solidFill>
              </a:rPr>
              <a:t>If the centre closes then the league is considering it the same as a weather issue – the match will rearranged</a:t>
            </a:r>
          </a:p>
          <a:p>
            <a:pPr lvl="2"/>
            <a:r>
              <a:rPr lang="en-GB" dirty="0" smtClean="0">
                <a:solidFill>
                  <a:srgbClr val="7030A0"/>
                </a:solidFill>
              </a:rPr>
              <a:t>If we can’t get enough players we will attempt to rearrange but ultimately it is the same as if we can’t get enough normally.</a:t>
            </a:r>
          </a:p>
          <a:p>
            <a:pPr lvl="1"/>
            <a:r>
              <a:rPr lang="en-GB" dirty="0" smtClean="0">
                <a:solidFill>
                  <a:srgbClr val="7030A0"/>
                </a:solidFill>
              </a:rPr>
              <a:t>Opposition venue / town</a:t>
            </a:r>
          </a:p>
          <a:p>
            <a:pPr lvl="2"/>
            <a:r>
              <a:rPr lang="en-GB" dirty="0" smtClean="0">
                <a:solidFill>
                  <a:srgbClr val="7030A0"/>
                </a:solidFill>
              </a:rPr>
              <a:t>Centre – same as above</a:t>
            </a:r>
          </a:p>
          <a:p>
            <a:pPr lvl="2"/>
            <a:r>
              <a:rPr lang="en-GB" dirty="0" smtClean="0">
                <a:solidFill>
                  <a:srgbClr val="7030A0"/>
                </a:solidFill>
              </a:rPr>
              <a:t>We are to trust the opposition that they will not play anybody who is from the area of lockdown or who has broken any of the lockdown rules</a:t>
            </a:r>
          </a:p>
          <a:p>
            <a:pPr lvl="2"/>
            <a:r>
              <a:rPr lang="en-GB" dirty="0" smtClean="0">
                <a:solidFill>
                  <a:srgbClr val="7030A0"/>
                </a:solidFill>
              </a:rPr>
              <a:t>If we refuse to play for the reason that we just don’t want to in case then we will concede (HARSH but we need to be realistic)</a:t>
            </a:r>
          </a:p>
          <a:p>
            <a:pPr lvl="2"/>
            <a:endParaRPr lang="en-GB" dirty="0" smtClean="0"/>
          </a:p>
          <a:p>
            <a:pPr lvl="2"/>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GB" b="1" dirty="0" smtClean="0">
                <a:solidFill>
                  <a:srgbClr val="7030A0"/>
                </a:solidFill>
              </a:rPr>
              <a:t>Captain’s  Report</a:t>
            </a:r>
            <a:endParaRPr lang="en-GB" b="1" dirty="0">
              <a:solidFill>
                <a:srgbClr val="7030A0"/>
              </a:solidFill>
            </a:endParaRPr>
          </a:p>
        </p:txBody>
      </p:sp>
      <p:sp>
        <p:nvSpPr>
          <p:cNvPr id="3" name="Content Placeholder 2"/>
          <p:cNvSpPr>
            <a:spLocks noGrp="1"/>
          </p:cNvSpPr>
          <p:nvPr>
            <p:ph idx="1"/>
          </p:nvPr>
        </p:nvSpPr>
        <p:spPr>
          <a:xfrm>
            <a:off x="395536" y="1124744"/>
            <a:ext cx="8229600" cy="4525963"/>
          </a:xfrm>
        </p:spPr>
        <p:txBody>
          <a:bodyPr/>
          <a:lstStyle/>
          <a:p>
            <a:r>
              <a:rPr lang="en-GB" dirty="0" smtClean="0">
                <a:solidFill>
                  <a:srgbClr val="7030A0"/>
                </a:solidFill>
              </a:rPr>
              <a:t>League ended abruptly this year but positions are as follows</a:t>
            </a:r>
          </a:p>
          <a:p>
            <a:endParaRPr lang="en-GB" dirty="0">
              <a:solidFill>
                <a:srgbClr val="7030A0"/>
              </a:solidFill>
            </a:endParaRPr>
          </a:p>
        </p:txBody>
      </p:sp>
      <p:pic>
        <p:nvPicPr>
          <p:cNvPr id="1026" name="Picture 2"/>
          <p:cNvPicPr>
            <a:picLocks noChangeAspect="1" noChangeArrowheads="1"/>
          </p:cNvPicPr>
          <p:nvPr/>
        </p:nvPicPr>
        <p:blipFill>
          <a:blip r:embed="rId2" cstate="print"/>
          <a:srcRect l="7467" t="49451" r="37189" b="12127"/>
          <a:stretch>
            <a:fillRect/>
          </a:stretch>
        </p:blipFill>
        <p:spPr bwMode="auto">
          <a:xfrm>
            <a:off x="-2962" y="2204864"/>
            <a:ext cx="9146962" cy="33843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GB" b="1" dirty="0" smtClean="0">
                <a:solidFill>
                  <a:srgbClr val="7030A0"/>
                </a:solidFill>
              </a:rPr>
              <a:t>Questions that came up at AGM</a:t>
            </a:r>
            <a:endParaRPr lang="en-GB" dirty="0"/>
          </a:p>
        </p:txBody>
      </p:sp>
      <p:sp>
        <p:nvSpPr>
          <p:cNvPr id="3" name="Content Placeholder 2"/>
          <p:cNvSpPr>
            <a:spLocks noGrp="1"/>
          </p:cNvSpPr>
          <p:nvPr>
            <p:ph idx="1"/>
          </p:nvPr>
        </p:nvSpPr>
        <p:spPr>
          <a:xfrm>
            <a:off x="0" y="980728"/>
            <a:ext cx="8686800" cy="5145435"/>
          </a:xfrm>
        </p:spPr>
        <p:txBody>
          <a:bodyPr>
            <a:normAutofit fontScale="92500"/>
          </a:bodyPr>
          <a:lstStyle/>
          <a:p>
            <a:r>
              <a:rPr lang="en-GB" dirty="0" smtClean="0">
                <a:solidFill>
                  <a:srgbClr val="7030A0"/>
                </a:solidFill>
              </a:rPr>
              <a:t>Conceding matches</a:t>
            </a:r>
          </a:p>
          <a:p>
            <a:pPr lvl="1"/>
            <a:r>
              <a:rPr lang="en-GB" dirty="0" smtClean="0">
                <a:solidFill>
                  <a:srgbClr val="7030A0"/>
                </a:solidFill>
              </a:rPr>
              <a:t>The league are waving any conceding games fines due to </a:t>
            </a:r>
            <a:r>
              <a:rPr lang="en-GB" dirty="0" err="1" smtClean="0">
                <a:solidFill>
                  <a:srgbClr val="7030A0"/>
                </a:solidFill>
              </a:rPr>
              <a:t>covid</a:t>
            </a:r>
            <a:r>
              <a:rPr lang="en-GB" dirty="0" smtClean="0">
                <a:solidFill>
                  <a:srgbClr val="7030A0"/>
                </a:solidFill>
              </a:rPr>
              <a:t> reasons</a:t>
            </a:r>
          </a:p>
          <a:p>
            <a:r>
              <a:rPr lang="en-GB" dirty="0" smtClean="0">
                <a:solidFill>
                  <a:srgbClr val="7030A0"/>
                </a:solidFill>
              </a:rPr>
              <a:t>Will other teams clear dug outs quickly and let us clear them quickly.</a:t>
            </a:r>
          </a:p>
          <a:p>
            <a:pPr lvl="1"/>
            <a:r>
              <a:rPr lang="en-GB" dirty="0" smtClean="0">
                <a:solidFill>
                  <a:srgbClr val="7030A0"/>
                </a:solidFill>
              </a:rPr>
              <a:t>All teams are under the same rules so I don’t see any reason why not. We need to be quick to leave and not enter the pitch until the previous team has left</a:t>
            </a:r>
          </a:p>
          <a:p>
            <a:r>
              <a:rPr lang="en-GB" dirty="0" smtClean="0">
                <a:solidFill>
                  <a:srgbClr val="7030A0"/>
                </a:solidFill>
              </a:rPr>
              <a:t>Times of the games</a:t>
            </a:r>
          </a:p>
          <a:p>
            <a:pPr lvl="1"/>
            <a:r>
              <a:rPr lang="en-GB" dirty="0" smtClean="0">
                <a:solidFill>
                  <a:srgbClr val="7030A0"/>
                </a:solidFill>
              </a:rPr>
              <a:t>9:30 – 5:00pm EHA extended the time frame for matches due to </a:t>
            </a:r>
            <a:r>
              <a:rPr lang="en-GB" dirty="0" err="1" smtClean="0">
                <a:solidFill>
                  <a:srgbClr val="7030A0"/>
                </a:solidFill>
              </a:rPr>
              <a:t>covid</a:t>
            </a:r>
            <a:r>
              <a:rPr lang="en-GB" dirty="0" smtClean="0">
                <a:solidFill>
                  <a:srgbClr val="7030A0"/>
                </a:solidFill>
              </a:rPr>
              <a:t> restrictions to give venues more flexibility.</a:t>
            </a:r>
          </a:p>
          <a:p>
            <a:pPr lvl="1"/>
            <a:endParaRPr lang="en-GB" dirty="0" smtClean="0">
              <a:solidFill>
                <a:srgbClr val="7030A0"/>
              </a:solidFill>
            </a:endParaRPr>
          </a:p>
          <a:p>
            <a:pPr lvl="1"/>
            <a:endParaRPr lang="en-GB"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solidFill>
                  <a:srgbClr val="7030A0"/>
                </a:solidFill>
              </a:rPr>
              <a:t>Team is settled from last year as far as I know</a:t>
            </a:r>
            <a:endParaRPr lang="en-GB" dirty="0">
              <a:solidFill>
                <a:srgbClr val="7030A0"/>
              </a:solidFill>
            </a:endParaRPr>
          </a:p>
        </p:txBody>
      </p:sp>
      <p:sp>
        <p:nvSpPr>
          <p:cNvPr id="3" name="Content Placeholder 2"/>
          <p:cNvSpPr>
            <a:spLocks noGrp="1"/>
          </p:cNvSpPr>
          <p:nvPr>
            <p:ph idx="1"/>
          </p:nvPr>
        </p:nvSpPr>
        <p:spPr/>
        <p:txBody>
          <a:bodyPr>
            <a:normAutofit lnSpcReduction="10000"/>
          </a:bodyPr>
          <a:lstStyle/>
          <a:p>
            <a:r>
              <a:rPr lang="en-GB" dirty="0" smtClean="0">
                <a:solidFill>
                  <a:srgbClr val="7030A0"/>
                </a:solidFill>
              </a:rPr>
              <a:t>Vicky will not be joining us until Jan at the earliest – Massive Congratulations again to the family and we hope all goes well and you will be back with us soon.</a:t>
            </a:r>
          </a:p>
          <a:p>
            <a:r>
              <a:rPr lang="en-GB" dirty="0" smtClean="0">
                <a:solidFill>
                  <a:srgbClr val="7030A0"/>
                </a:solidFill>
              </a:rPr>
              <a:t>Verity is working shifts on Sat so will not be joining us (in goal) this year – volunteers please let me know and thank you already to </a:t>
            </a:r>
            <a:r>
              <a:rPr lang="en-GB" dirty="0" err="1" smtClean="0">
                <a:solidFill>
                  <a:srgbClr val="7030A0"/>
                </a:solidFill>
              </a:rPr>
              <a:t>Elina</a:t>
            </a:r>
            <a:r>
              <a:rPr lang="en-GB" dirty="0" smtClean="0">
                <a:solidFill>
                  <a:srgbClr val="7030A0"/>
                </a:solidFill>
              </a:rPr>
              <a:t> who has said she will do some matches for us in goal.</a:t>
            </a:r>
            <a:endParaRPr lang="en-GB" dirty="0">
              <a:solidFill>
                <a:srgbClr val="7030A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GB" b="1" dirty="0" smtClean="0">
                <a:solidFill>
                  <a:srgbClr val="7030A0"/>
                </a:solidFill>
              </a:rPr>
              <a:t>Treasurer’s  Report</a:t>
            </a:r>
            <a:endParaRPr lang="en-GB" b="1" dirty="0">
              <a:solidFill>
                <a:srgbClr val="7030A0"/>
              </a:solidFill>
            </a:endParaRPr>
          </a:p>
        </p:txBody>
      </p:sp>
      <p:sp>
        <p:nvSpPr>
          <p:cNvPr id="3" name="Content Placeholder 2"/>
          <p:cNvSpPr>
            <a:spLocks noGrp="1"/>
          </p:cNvSpPr>
          <p:nvPr>
            <p:ph idx="1"/>
          </p:nvPr>
        </p:nvSpPr>
        <p:spPr>
          <a:xfrm>
            <a:off x="467544" y="980728"/>
            <a:ext cx="8229600" cy="5616624"/>
          </a:xfrm>
        </p:spPr>
        <p:txBody>
          <a:bodyPr>
            <a:normAutofit/>
          </a:bodyPr>
          <a:lstStyle/>
          <a:p>
            <a:r>
              <a:rPr lang="en-GB" dirty="0" smtClean="0">
                <a:solidFill>
                  <a:srgbClr val="7030A0"/>
                </a:solidFill>
              </a:rPr>
              <a:t>See attached report</a:t>
            </a:r>
          </a:p>
          <a:p>
            <a:r>
              <a:rPr lang="en-GB" dirty="0" smtClean="0">
                <a:solidFill>
                  <a:srgbClr val="7030A0"/>
                </a:solidFill>
              </a:rPr>
              <a:t>Annual Subs for 2020-21 season</a:t>
            </a:r>
          </a:p>
          <a:p>
            <a:pPr lvl="1"/>
            <a:r>
              <a:rPr lang="en-GB" dirty="0" smtClean="0">
                <a:solidFill>
                  <a:srgbClr val="7030A0"/>
                </a:solidFill>
              </a:rPr>
              <a:t>Due to how </a:t>
            </a:r>
            <a:r>
              <a:rPr lang="en-GB" dirty="0" err="1" smtClean="0">
                <a:solidFill>
                  <a:srgbClr val="7030A0"/>
                </a:solidFill>
              </a:rPr>
              <a:t>Shobnall</a:t>
            </a:r>
            <a:r>
              <a:rPr lang="en-GB" dirty="0" smtClean="0">
                <a:solidFill>
                  <a:srgbClr val="7030A0"/>
                </a:solidFill>
              </a:rPr>
              <a:t> ask us to pay in advance we need to make sure that we have funds in the bank early</a:t>
            </a:r>
          </a:p>
          <a:p>
            <a:pPr lvl="2"/>
            <a:r>
              <a:rPr lang="en-GB" dirty="0" smtClean="0">
                <a:solidFill>
                  <a:srgbClr val="7030A0"/>
                </a:solidFill>
              </a:rPr>
              <a:t>There is enough money for now</a:t>
            </a:r>
          </a:p>
          <a:p>
            <a:pPr lvl="2"/>
            <a:r>
              <a:rPr lang="en-GB" dirty="0" smtClean="0">
                <a:solidFill>
                  <a:srgbClr val="7030A0"/>
                </a:solidFill>
              </a:rPr>
              <a:t>Please can we have every subs in by end of Oct</a:t>
            </a:r>
          </a:p>
          <a:p>
            <a:pPr lvl="2"/>
            <a:r>
              <a:rPr lang="en-GB" dirty="0" smtClean="0">
                <a:solidFill>
                  <a:srgbClr val="7030A0"/>
                </a:solidFill>
              </a:rPr>
              <a:t>Subs and match fees constant at £60 and £7</a:t>
            </a:r>
          </a:p>
          <a:p>
            <a:pPr lvl="2"/>
            <a:r>
              <a:rPr lang="en-GB" dirty="0" smtClean="0">
                <a:solidFill>
                  <a:srgbClr val="7030A0"/>
                </a:solidFill>
              </a:rPr>
              <a:t>Let Jess know if you need a payment plan option</a:t>
            </a:r>
          </a:p>
          <a:p>
            <a:r>
              <a:rPr lang="en-GB" dirty="0" smtClean="0">
                <a:solidFill>
                  <a:srgbClr val="7030A0"/>
                </a:solidFill>
              </a:rPr>
              <a:t>Request Andy’s bank details to pay into his account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GB" b="1" dirty="0" smtClean="0">
                <a:solidFill>
                  <a:srgbClr val="7030A0"/>
                </a:solidFill>
              </a:rPr>
              <a:t>Fixture’s  Report</a:t>
            </a:r>
            <a:endParaRPr lang="en-GB" b="1" dirty="0">
              <a:solidFill>
                <a:srgbClr val="7030A0"/>
              </a:solidFill>
            </a:endParaRPr>
          </a:p>
        </p:txBody>
      </p:sp>
      <p:sp>
        <p:nvSpPr>
          <p:cNvPr id="3" name="Content Placeholder 2"/>
          <p:cNvSpPr>
            <a:spLocks noGrp="1"/>
          </p:cNvSpPr>
          <p:nvPr>
            <p:ph idx="1"/>
          </p:nvPr>
        </p:nvSpPr>
        <p:spPr/>
        <p:txBody>
          <a:bodyPr/>
          <a:lstStyle/>
          <a:p>
            <a:r>
              <a:rPr lang="en-GB" dirty="0" smtClean="0">
                <a:solidFill>
                  <a:srgbClr val="7030A0"/>
                </a:solidFill>
              </a:rPr>
              <a:t>All but one match played and umpires provided</a:t>
            </a:r>
          </a:p>
          <a:p>
            <a:pPr lvl="1"/>
            <a:r>
              <a:rPr lang="en-GB" dirty="0" smtClean="0">
                <a:solidFill>
                  <a:srgbClr val="7030A0"/>
                </a:solidFill>
              </a:rPr>
              <a:t>The last game was cancelled by EHA due to COVID lockdown measures</a:t>
            </a:r>
          </a:p>
          <a:p>
            <a:pPr lvl="1"/>
            <a:r>
              <a:rPr lang="en-GB" dirty="0" err="1" smtClean="0">
                <a:solidFill>
                  <a:srgbClr val="7030A0"/>
                </a:solidFill>
              </a:rPr>
              <a:t>Shobnall</a:t>
            </a:r>
            <a:r>
              <a:rPr lang="en-GB" dirty="0" smtClean="0">
                <a:solidFill>
                  <a:srgbClr val="7030A0"/>
                </a:solidFill>
              </a:rPr>
              <a:t> mix up  meant we did have the one game </a:t>
            </a:r>
            <a:r>
              <a:rPr lang="en-GB" dirty="0" err="1" smtClean="0">
                <a:solidFill>
                  <a:srgbClr val="7030A0"/>
                </a:solidFill>
              </a:rPr>
              <a:t>unplayed</a:t>
            </a:r>
            <a:r>
              <a:rPr lang="en-GB" dirty="0" smtClean="0">
                <a:solidFill>
                  <a:srgbClr val="7030A0"/>
                </a:solidFill>
              </a:rPr>
              <a:t>.</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GB" b="1" dirty="0" smtClean="0">
                <a:solidFill>
                  <a:srgbClr val="7030A0"/>
                </a:solidFill>
              </a:rPr>
              <a:t>Election of Officers</a:t>
            </a:r>
            <a:endParaRPr lang="en-GB" b="1" dirty="0">
              <a:solidFill>
                <a:srgbClr val="7030A0"/>
              </a:solidFill>
            </a:endParaRPr>
          </a:p>
        </p:txBody>
      </p:sp>
      <p:sp>
        <p:nvSpPr>
          <p:cNvPr id="3" name="Content Placeholder 2"/>
          <p:cNvSpPr>
            <a:spLocks noGrp="1"/>
          </p:cNvSpPr>
          <p:nvPr>
            <p:ph idx="1"/>
          </p:nvPr>
        </p:nvSpPr>
        <p:spPr>
          <a:xfrm>
            <a:off x="0" y="980728"/>
            <a:ext cx="9144000" cy="5877272"/>
          </a:xfrm>
        </p:spPr>
        <p:txBody>
          <a:bodyPr>
            <a:normAutofit/>
          </a:bodyPr>
          <a:lstStyle/>
          <a:p>
            <a:r>
              <a:rPr lang="en-GB" dirty="0" smtClean="0">
                <a:solidFill>
                  <a:srgbClr val="7030A0"/>
                </a:solidFill>
              </a:rPr>
              <a:t>Captain – Amy (prepared to stand again)</a:t>
            </a:r>
          </a:p>
          <a:p>
            <a:r>
              <a:rPr lang="en-GB" dirty="0" smtClean="0">
                <a:solidFill>
                  <a:srgbClr val="7030A0"/>
                </a:solidFill>
              </a:rPr>
              <a:t>Treasurer/ Secretary – Jess (prepared to stand again)</a:t>
            </a:r>
          </a:p>
          <a:p>
            <a:r>
              <a:rPr lang="en-GB" dirty="0" smtClean="0">
                <a:solidFill>
                  <a:srgbClr val="7030A0"/>
                </a:solidFill>
              </a:rPr>
              <a:t>Fixtures Secretary  - Carla (prepared to stand again)</a:t>
            </a:r>
          </a:p>
          <a:p>
            <a:r>
              <a:rPr lang="en-GB" dirty="0" smtClean="0">
                <a:solidFill>
                  <a:srgbClr val="7030A0"/>
                </a:solidFill>
              </a:rPr>
              <a:t>Treasurer support officer - ???</a:t>
            </a:r>
          </a:p>
          <a:p>
            <a:r>
              <a:rPr lang="en-GB" dirty="0" smtClean="0">
                <a:solidFill>
                  <a:srgbClr val="7030A0"/>
                </a:solidFill>
              </a:rPr>
              <a:t>DBS and Child protection officer (Title??)  -Claire</a:t>
            </a:r>
          </a:p>
          <a:p>
            <a:pPr>
              <a:buNone/>
            </a:pPr>
            <a:r>
              <a:rPr lang="en-GB" u="sng" dirty="0" smtClean="0">
                <a:solidFill>
                  <a:srgbClr val="7030A0"/>
                </a:solidFill>
              </a:rPr>
              <a:t>NEW POSITIONS</a:t>
            </a:r>
          </a:p>
          <a:p>
            <a:r>
              <a:rPr lang="en-GB" dirty="0" err="1" smtClean="0">
                <a:solidFill>
                  <a:srgbClr val="7030A0"/>
                </a:solidFill>
              </a:rPr>
              <a:t>Covid</a:t>
            </a:r>
            <a:r>
              <a:rPr lang="en-GB" dirty="0" smtClean="0">
                <a:solidFill>
                  <a:srgbClr val="7030A0"/>
                </a:solidFill>
              </a:rPr>
              <a:t> Officer – Amy</a:t>
            </a:r>
          </a:p>
          <a:p>
            <a:r>
              <a:rPr lang="en-GB" dirty="0" smtClean="0">
                <a:solidFill>
                  <a:srgbClr val="7030A0"/>
                </a:solidFill>
              </a:rPr>
              <a:t>Results Officer - Carla</a:t>
            </a:r>
          </a:p>
          <a:p>
            <a:pPr>
              <a:buNone/>
            </a:pPr>
            <a:endParaRPr lang="en-GB" dirty="0" smtClean="0">
              <a:solidFill>
                <a:srgbClr val="7030A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err="1" smtClean="0">
                <a:solidFill>
                  <a:srgbClr val="7030A0"/>
                </a:solidFill>
              </a:rPr>
              <a:t>Covid</a:t>
            </a:r>
            <a:r>
              <a:rPr lang="en-GB" b="1" dirty="0" smtClean="0">
                <a:solidFill>
                  <a:srgbClr val="7030A0"/>
                </a:solidFill>
              </a:rPr>
              <a:t> officer job!</a:t>
            </a:r>
            <a:endParaRPr lang="en-GB" b="1" dirty="0">
              <a:solidFill>
                <a:srgbClr val="7030A0"/>
              </a:solidFill>
            </a:endParaRPr>
          </a:p>
        </p:txBody>
      </p:sp>
      <p:sp>
        <p:nvSpPr>
          <p:cNvPr id="3" name="Content Placeholder 2"/>
          <p:cNvSpPr>
            <a:spLocks noGrp="1"/>
          </p:cNvSpPr>
          <p:nvPr>
            <p:ph idx="1"/>
          </p:nvPr>
        </p:nvSpPr>
        <p:spPr/>
        <p:txBody>
          <a:bodyPr>
            <a:normAutofit lnSpcReduction="10000"/>
          </a:bodyPr>
          <a:lstStyle/>
          <a:p>
            <a:r>
              <a:rPr lang="en-GB" dirty="0" err="1" smtClean="0">
                <a:solidFill>
                  <a:srgbClr val="7030A0"/>
                </a:solidFill>
              </a:rPr>
              <a:t>Covid</a:t>
            </a:r>
            <a:r>
              <a:rPr lang="en-GB" dirty="0" smtClean="0">
                <a:solidFill>
                  <a:srgbClr val="7030A0"/>
                </a:solidFill>
              </a:rPr>
              <a:t> officer named and registered with EHA for each club</a:t>
            </a:r>
          </a:p>
          <a:p>
            <a:pPr lvl="1"/>
            <a:r>
              <a:rPr lang="en-GB" dirty="0" smtClean="0">
                <a:solidFill>
                  <a:srgbClr val="7030A0"/>
                </a:solidFill>
              </a:rPr>
              <a:t>Participation agreement register shared with captain (return to this later) as needed</a:t>
            </a:r>
          </a:p>
          <a:p>
            <a:pPr lvl="1"/>
            <a:r>
              <a:rPr lang="en-GB" dirty="0" smtClean="0">
                <a:solidFill>
                  <a:srgbClr val="7030A0"/>
                </a:solidFill>
              </a:rPr>
              <a:t>Attendance reported to EHA after every session (training and matches)</a:t>
            </a:r>
          </a:p>
          <a:p>
            <a:pPr lvl="1"/>
            <a:r>
              <a:rPr lang="en-GB" dirty="0" smtClean="0">
                <a:solidFill>
                  <a:srgbClr val="7030A0"/>
                </a:solidFill>
              </a:rPr>
              <a:t>Communicate rules and </a:t>
            </a:r>
            <a:r>
              <a:rPr lang="en-GB" dirty="0" err="1" smtClean="0">
                <a:solidFill>
                  <a:srgbClr val="7030A0"/>
                </a:solidFill>
              </a:rPr>
              <a:t>reg’s</a:t>
            </a:r>
            <a:r>
              <a:rPr lang="en-GB" dirty="0" smtClean="0">
                <a:solidFill>
                  <a:srgbClr val="7030A0"/>
                </a:solidFill>
              </a:rPr>
              <a:t> to members and spectators and keep them updated</a:t>
            </a:r>
          </a:p>
          <a:p>
            <a:pPr lvl="1"/>
            <a:r>
              <a:rPr lang="en-GB" dirty="0" smtClean="0">
                <a:solidFill>
                  <a:srgbClr val="7030A0"/>
                </a:solidFill>
              </a:rPr>
              <a:t>Plan for if somebody gets sick</a:t>
            </a:r>
          </a:p>
          <a:p>
            <a:pPr lvl="1"/>
            <a:r>
              <a:rPr lang="en-GB" dirty="0" smtClean="0">
                <a:solidFill>
                  <a:srgbClr val="7030A0"/>
                </a:solidFill>
              </a:rPr>
              <a:t>Responsible for TRACK AND TRACE</a:t>
            </a:r>
          </a:p>
          <a:p>
            <a:pPr lvl="1"/>
            <a:endParaRPr lang="en-GB" dirty="0" smtClean="0">
              <a:solidFill>
                <a:srgbClr val="7030A0"/>
              </a:solidFill>
            </a:endParaRPr>
          </a:p>
          <a:p>
            <a:pPr lvl="1"/>
            <a:endParaRPr lang="en-GB" dirty="0" smtClean="0">
              <a:solidFill>
                <a:srgbClr val="7030A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fontScale="90000"/>
          </a:bodyPr>
          <a:lstStyle/>
          <a:p>
            <a:r>
              <a:rPr lang="en-GB" b="1" dirty="0" smtClean="0">
                <a:solidFill>
                  <a:srgbClr val="7030A0"/>
                </a:solidFill>
              </a:rPr>
              <a:t>Personal message from COVID officer and committee</a:t>
            </a:r>
            <a:endParaRPr lang="en-GB" b="1" dirty="0">
              <a:solidFill>
                <a:srgbClr val="7030A0"/>
              </a:solidFill>
            </a:endParaRPr>
          </a:p>
        </p:txBody>
      </p:sp>
      <p:sp>
        <p:nvSpPr>
          <p:cNvPr id="3" name="Content Placeholder 2"/>
          <p:cNvSpPr>
            <a:spLocks noGrp="1"/>
          </p:cNvSpPr>
          <p:nvPr>
            <p:ph idx="1"/>
          </p:nvPr>
        </p:nvSpPr>
        <p:spPr>
          <a:xfrm>
            <a:off x="0" y="1268760"/>
            <a:ext cx="9144000" cy="5589240"/>
          </a:xfrm>
        </p:spPr>
        <p:txBody>
          <a:bodyPr>
            <a:normAutofit fontScale="92500" lnSpcReduction="20000"/>
          </a:bodyPr>
          <a:lstStyle/>
          <a:p>
            <a:pPr algn="ctr">
              <a:buNone/>
            </a:pPr>
            <a:r>
              <a:rPr lang="en-GB" dirty="0" smtClean="0">
                <a:solidFill>
                  <a:srgbClr val="7030A0"/>
                </a:solidFill>
              </a:rPr>
              <a:t>Whether you agree or disagree with the rules set out by government and EHA, by signing the participation agreement and arriving ready to play you are agreeing to abide by them.</a:t>
            </a:r>
          </a:p>
          <a:p>
            <a:pPr algn="ctr">
              <a:buNone/>
            </a:pPr>
            <a:endParaRPr lang="en-GB" dirty="0">
              <a:solidFill>
                <a:srgbClr val="7030A0"/>
              </a:solidFill>
            </a:endParaRPr>
          </a:p>
          <a:p>
            <a:pPr algn="ctr">
              <a:buNone/>
            </a:pPr>
            <a:r>
              <a:rPr lang="en-GB" dirty="0" smtClean="0">
                <a:solidFill>
                  <a:srgbClr val="7030A0"/>
                </a:solidFill>
              </a:rPr>
              <a:t>We will remove people from the pitch if COVID safety isn’t considered when you are at hockey.</a:t>
            </a:r>
          </a:p>
          <a:p>
            <a:pPr algn="ctr">
              <a:buNone/>
            </a:pPr>
            <a:endParaRPr lang="en-GB" dirty="0">
              <a:solidFill>
                <a:srgbClr val="7030A0"/>
              </a:solidFill>
            </a:endParaRPr>
          </a:p>
          <a:p>
            <a:pPr algn="ctr">
              <a:buNone/>
            </a:pPr>
            <a:r>
              <a:rPr lang="en-GB" dirty="0" smtClean="0">
                <a:solidFill>
                  <a:srgbClr val="7030A0"/>
                </a:solidFill>
              </a:rPr>
              <a:t>EVERYBODY is responsible for keeping each other safe </a:t>
            </a:r>
          </a:p>
          <a:p>
            <a:pPr algn="ctr">
              <a:buNone/>
            </a:pPr>
            <a:endParaRPr lang="en-GB" dirty="0">
              <a:solidFill>
                <a:srgbClr val="7030A0"/>
              </a:solidFill>
            </a:endParaRPr>
          </a:p>
          <a:p>
            <a:pPr algn="ctr">
              <a:buNone/>
            </a:pPr>
            <a:r>
              <a:rPr lang="en-GB" dirty="0" smtClean="0">
                <a:solidFill>
                  <a:srgbClr val="7030A0"/>
                </a:solidFill>
              </a:rPr>
              <a:t>Please let me know immediately if you develop symptoms. None of us will judge you or blame you etc any of us could pick it up at any time!</a:t>
            </a:r>
          </a:p>
          <a:p>
            <a:pPr algn="ctr">
              <a:buNone/>
            </a:pPr>
            <a:endParaRPr lang="en-GB" dirty="0">
              <a:solidFill>
                <a:srgbClr val="7030A0"/>
              </a:solidFill>
            </a:endParaRPr>
          </a:p>
          <a:p>
            <a:pPr algn="ctr">
              <a:buNone/>
            </a:pPr>
            <a:endParaRPr lang="en-GB" dirty="0">
              <a:solidFill>
                <a:srgbClr val="7030A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GB" b="1" dirty="0" smtClean="0">
                <a:solidFill>
                  <a:srgbClr val="7030A0"/>
                </a:solidFill>
              </a:rPr>
              <a:t>What do YOU need to do!</a:t>
            </a:r>
            <a:endParaRPr lang="en-GB" b="1" dirty="0">
              <a:solidFill>
                <a:srgbClr val="7030A0"/>
              </a:solidFill>
            </a:endParaRPr>
          </a:p>
        </p:txBody>
      </p:sp>
      <p:sp>
        <p:nvSpPr>
          <p:cNvPr id="3" name="Content Placeholder 2"/>
          <p:cNvSpPr>
            <a:spLocks noGrp="1"/>
          </p:cNvSpPr>
          <p:nvPr>
            <p:ph idx="1"/>
          </p:nvPr>
        </p:nvSpPr>
        <p:spPr/>
        <p:txBody>
          <a:bodyPr/>
          <a:lstStyle/>
          <a:p>
            <a:r>
              <a:rPr lang="en-GB" dirty="0" smtClean="0"/>
              <a:t>Please can you follow the links below and watch the video summarising the main points.</a:t>
            </a:r>
          </a:p>
          <a:p>
            <a:endParaRPr lang="en-GB" dirty="0" smtClean="0">
              <a:hlinkClick r:id="rId2"/>
            </a:endParaRPr>
          </a:p>
          <a:p>
            <a:r>
              <a:rPr lang="en-GB" dirty="0" smtClean="0">
                <a:hlinkClick r:id="rId2"/>
              </a:rPr>
              <a:t>http://www.englandhockey.co.uk/page.asp?section=2633&amp;sectionTitle=Covid%2D19+Club+Support</a:t>
            </a:r>
            <a:endParaRPr lang="en-GB" dirty="0">
              <a:hlinkClick r:id="rId3" action="ppaction://hlinkfile"/>
            </a:endParaRPr>
          </a:p>
          <a:p>
            <a:r>
              <a:rPr lang="en-GB" dirty="0" smtClean="0">
                <a:hlinkClick r:id="rId3" action="ppaction://hlinkfile"/>
              </a:rPr>
              <a:t>file:///C:/Users/AVH/Downloads/England_Hockey_Advice_for_Participants_-_Step_4.pdf</a:t>
            </a:r>
            <a:endParaRPr lang="en-GB" dirty="0" smtClean="0"/>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1465</TotalTime>
  <Words>1126</Words>
  <Application>Microsoft Office PowerPoint</Application>
  <PresentationFormat>On-screen Show (4:3)</PresentationFormat>
  <Paragraphs>109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Wulfric Ladies Hockey Club 2019/20 AGM and Covid return to hockey meeting.</vt:lpstr>
      <vt:lpstr>Captain’s  Report</vt:lpstr>
      <vt:lpstr>Team is settled from last year as far as I know</vt:lpstr>
      <vt:lpstr>Treasurer’s  Report</vt:lpstr>
      <vt:lpstr>Fixture’s  Report</vt:lpstr>
      <vt:lpstr>Election of Officers</vt:lpstr>
      <vt:lpstr>Covid officer job!</vt:lpstr>
      <vt:lpstr>Personal message from COVID officer and committee</vt:lpstr>
      <vt:lpstr>What do YOU need to do!</vt:lpstr>
      <vt:lpstr>Slide 10</vt:lpstr>
      <vt:lpstr>Slide 11</vt:lpstr>
      <vt:lpstr>Slide 12</vt:lpstr>
      <vt:lpstr>Fixtures</vt:lpstr>
      <vt:lpstr>Wulfric main points – before play</vt:lpstr>
      <vt:lpstr>Wulfric main points– during play</vt:lpstr>
      <vt:lpstr>Wulfric main points - After play</vt:lpstr>
      <vt:lpstr>Participation Agreement</vt:lpstr>
      <vt:lpstr>First Game</vt:lpstr>
      <vt:lpstr>Questions that came up at AGM</vt:lpstr>
      <vt:lpstr>Questions that came up at AGM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Wulfric Ladies Hockey Club 2019/20 AGM and Covid return to hockey meeting.</dc:title>
  <dc:creator>AVH</dc:creator>
  <cp:lastModifiedBy>AVH</cp:lastModifiedBy>
  <cp:revision>12</cp:revision>
  <dcterms:created xsi:type="dcterms:W3CDTF">2020-09-16T20:45:17Z</dcterms:created>
  <dcterms:modified xsi:type="dcterms:W3CDTF">2020-09-19T19:40:27Z</dcterms:modified>
</cp:coreProperties>
</file>